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</p:sldIdLst>
  <p:sldSz cx="18288000" cy="10287000"/>
  <p:notesSz cx="6858000" cy="9144000"/>
  <p:embeddedFontLst>
    <p:embeddedFont>
      <p:font typeface="Knewave" charset="1" panose="020008060000000200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Kollektif" charset="1" panose="020B0604020101010102"/>
      <p:regular r:id="rId11"/>
    </p:embeddedFont>
    <p:embeddedFont>
      <p:font typeface="Kollektif Bold" charset="1" panose="020B0604020101010102"/>
      <p:regular r:id="rId12"/>
    </p:embeddedFont>
    <p:embeddedFont>
      <p:font typeface="Kollektif Italics" charset="1" panose="020B0604020101010102"/>
      <p:regular r:id="rId13"/>
    </p:embeddedFont>
    <p:embeddedFont>
      <p:font typeface="Kollektif Bold Italics" charset="1" panose="020B0604020101010102"/>
      <p:regular r:id="rId14"/>
    </p:embeddedFont>
    <p:embeddedFont>
      <p:font typeface="Apricots" charset="1" panose="00000000000000000000"/>
      <p:regular r:id="rId15"/>
    </p:embeddedFont>
    <p:embeddedFont>
      <p:font typeface="Canva Sans" charset="1" panose="020B0503030501040103"/>
      <p:regular r:id="rId16"/>
    </p:embeddedFont>
    <p:embeddedFont>
      <p:font typeface="Canva Sans Bold" charset="1" panose="020B0803030501040103"/>
      <p:regular r:id="rId17"/>
    </p:embeddedFont>
    <p:embeddedFont>
      <p:font typeface="Canva Sans Italics" charset="1" panose="020B0503030501040103"/>
      <p:regular r:id="rId18"/>
    </p:embeddedFont>
    <p:embeddedFont>
      <p:font typeface="Canva Sans Bold Italics" charset="1" panose="020B0803030501040103"/>
      <p:regular r:id="rId19"/>
    </p:embeddedFont>
    <p:embeddedFont>
      <p:font typeface="Canva Sans Medium" charset="1" panose="020B0603030501040103"/>
      <p:regular r:id="rId20"/>
    </p:embeddedFont>
    <p:embeddedFont>
      <p:font typeface="Canva Sans Medium Italics" charset="1" panose="020B0603030501040103"/>
      <p:regular r:id="rId21"/>
    </p:embeddedFont>
    <p:embeddedFont>
      <p:font typeface="More Sugar" charset="1" panose="00000000000000000000"/>
      <p:regular r:id="rId22"/>
    </p:embeddedFont>
    <p:embeddedFont>
      <p:font typeface="More Sugar Thin" charset="1" panose="00000000000000000000"/>
      <p:regular r:id="rId23"/>
    </p:embeddedFont>
    <p:embeddedFont>
      <p:font typeface="Telegraf" charset="1" panose="00000500000000000000"/>
      <p:regular r:id="rId24"/>
    </p:embeddedFont>
    <p:embeddedFont>
      <p:font typeface="Telegraf Bold" charset="1" panose="00000800000000000000"/>
      <p:regular r:id="rId25"/>
    </p:embeddedFont>
    <p:embeddedFont>
      <p:font typeface="Telegraf Extra-Light" charset="1" panose="00000300000000000000"/>
      <p:regular r:id="rId26"/>
    </p:embeddedFont>
    <p:embeddedFont>
      <p:font typeface="Telegraf Medium" charset="1" panose="00000600000000000000"/>
      <p:regular r:id="rId27"/>
    </p:embeddedFont>
    <p:embeddedFont>
      <p:font typeface="Telegraf Ultra-Bold" charset="1" panose="00000900000000000000"/>
      <p:regular r:id="rId28"/>
    </p:embeddedFont>
    <p:embeddedFont>
      <p:font typeface="Telegraf Heavy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7.png" Type="http://schemas.openxmlformats.org/officeDocument/2006/relationships/image"/><Relationship Id="rId9" Target="../media/image28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45775">
            <a:off x="-641346" y="6951854"/>
            <a:ext cx="4178745" cy="4953254"/>
          </a:xfrm>
          <a:custGeom>
            <a:avLst/>
            <a:gdLst/>
            <a:ahLst/>
            <a:cxnLst/>
            <a:rect r="r" b="b" t="t" l="l"/>
            <a:pathLst>
              <a:path h="4953254" w="4178745">
                <a:moveTo>
                  <a:pt x="0" y="0"/>
                </a:moveTo>
                <a:lnTo>
                  <a:pt x="4178746" y="0"/>
                </a:lnTo>
                <a:lnTo>
                  <a:pt x="4178746" y="4953254"/>
                </a:lnTo>
                <a:lnTo>
                  <a:pt x="0" y="4953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771138">
            <a:off x="15635300" y="-1854681"/>
            <a:ext cx="4601363" cy="5454202"/>
          </a:xfrm>
          <a:custGeom>
            <a:avLst/>
            <a:gdLst/>
            <a:ahLst/>
            <a:cxnLst/>
            <a:rect r="r" b="b" t="t" l="l"/>
            <a:pathLst>
              <a:path h="5454202" w="4601363">
                <a:moveTo>
                  <a:pt x="0" y="0"/>
                </a:moveTo>
                <a:lnTo>
                  <a:pt x="4601363" y="0"/>
                </a:lnTo>
                <a:lnTo>
                  <a:pt x="4601363" y="5454202"/>
                </a:lnTo>
                <a:lnTo>
                  <a:pt x="0" y="5454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215717">
            <a:off x="15650436" y="6390941"/>
            <a:ext cx="2194809" cy="4697061"/>
          </a:xfrm>
          <a:custGeom>
            <a:avLst/>
            <a:gdLst/>
            <a:ahLst/>
            <a:cxnLst/>
            <a:rect r="r" b="b" t="t" l="l"/>
            <a:pathLst>
              <a:path h="4697061" w="2194809">
                <a:moveTo>
                  <a:pt x="0" y="0"/>
                </a:moveTo>
                <a:lnTo>
                  <a:pt x="2194808" y="0"/>
                </a:lnTo>
                <a:lnTo>
                  <a:pt x="2194808" y="4697061"/>
                </a:lnTo>
                <a:lnTo>
                  <a:pt x="0" y="4697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470566">
            <a:off x="-529418" y="-476032"/>
            <a:ext cx="3116237" cy="5528807"/>
          </a:xfrm>
          <a:custGeom>
            <a:avLst/>
            <a:gdLst/>
            <a:ahLst/>
            <a:cxnLst/>
            <a:rect r="r" b="b" t="t" l="l"/>
            <a:pathLst>
              <a:path h="5528807" w="311623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92369" y="2413497"/>
            <a:ext cx="16103261" cy="4146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4"/>
              </a:lnSpc>
            </a:pPr>
            <a:r>
              <a:rPr lang="en-US" sz="11163" spc="558">
                <a:solidFill>
                  <a:srgbClr val="474A53"/>
                </a:solidFill>
                <a:latin typeface="Knewave Bold"/>
              </a:rPr>
              <a:t>DESIGN THINKING</a:t>
            </a:r>
          </a:p>
          <a:p>
            <a:pPr algn="ctr">
              <a:lnSpc>
                <a:spcPts val="16744"/>
              </a:lnSpc>
            </a:pPr>
            <a:r>
              <a:rPr lang="en-US" sz="11163" spc="558">
                <a:solidFill>
                  <a:srgbClr val="474A53"/>
                </a:solidFill>
                <a:latin typeface="Apricots"/>
              </a:rPr>
              <a:t> INTERNET OF THINGS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48545" y="6676066"/>
            <a:ext cx="11390911" cy="1218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48"/>
              </a:lnSpc>
            </a:pPr>
            <a:r>
              <a:rPr lang="en-US" sz="6391">
                <a:solidFill>
                  <a:srgbClr val="975B3F"/>
                </a:solidFill>
                <a:latin typeface="Kollektif"/>
              </a:rPr>
              <a:t>Presented By Group 10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2064" y="1893016"/>
            <a:ext cx="16230600" cy="7874699"/>
            <a:chOff x="0" y="0"/>
            <a:chExt cx="4274726" cy="20739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073995"/>
            </a:xfrm>
            <a:custGeom>
              <a:avLst/>
              <a:gdLst/>
              <a:ahLst/>
              <a:cxnLst/>
              <a:rect r="r" b="b" t="t" l="l"/>
              <a:pathLst>
                <a:path h="2073995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073995"/>
                  </a:lnTo>
                  <a:lnTo>
                    <a:pt x="0" y="2073995"/>
                  </a:lnTo>
                  <a:close/>
                </a:path>
              </a:pathLst>
            </a:custGeom>
            <a:solidFill>
              <a:srgbClr val="FFF0DD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112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45775">
            <a:off x="-689495" y="7394011"/>
            <a:ext cx="3763119" cy="4460593"/>
          </a:xfrm>
          <a:custGeom>
            <a:avLst/>
            <a:gdLst/>
            <a:ahLst/>
            <a:cxnLst/>
            <a:rect r="r" b="b" t="t" l="l"/>
            <a:pathLst>
              <a:path h="4460593" w="3763119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8331">
            <a:off x="16161896" y="6909769"/>
            <a:ext cx="2194809" cy="4697061"/>
          </a:xfrm>
          <a:custGeom>
            <a:avLst/>
            <a:gdLst/>
            <a:ahLst/>
            <a:cxnLst/>
            <a:rect r="r" b="b" t="t" l="l"/>
            <a:pathLst>
              <a:path h="4697061" w="2194809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470566">
            <a:off x="-529418" y="-476032"/>
            <a:ext cx="3116237" cy="5528807"/>
          </a:xfrm>
          <a:custGeom>
            <a:avLst/>
            <a:gdLst/>
            <a:ahLst/>
            <a:cxnLst/>
            <a:rect r="r" b="b" t="t" l="l"/>
            <a:pathLst>
              <a:path h="5528807" w="311623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771138">
            <a:off x="15698790" y="-1817663"/>
            <a:ext cx="4383300" cy="5195722"/>
          </a:xfrm>
          <a:custGeom>
            <a:avLst/>
            <a:gdLst/>
            <a:ahLst/>
            <a:cxnLst/>
            <a:rect r="r" b="b" t="t" l="l"/>
            <a:pathLst>
              <a:path h="5195722" w="4383300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31078" y="2815454"/>
            <a:ext cx="6504539" cy="3830090"/>
          </a:xfrm>
          <a:custGeom>
            <a:avLst/>
            <a:gdLst/>
            <a:ahLst/>
            <a:cxnLst/>
            <a:rect r="r" b="b" t="t" l="l"/>
            <a:pathLst>
              <a:path h="3830090" w="6504539">
                <a:moveTo>
                  <a:pt x="0" y="0"/>
                </a:moveTo>
                <a:lnTo>
                  <a:pt x="6504539" y="0"/>
                </a:lnTo>
                <a:lnTo>
                  <a:pt x="6504539" y="3830090"/>
                </a:lnTo>
                <a:lnTo>
                  <a:pt x="0" y="38300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5125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4081191" y="1727067"/>
            <a:ext cx="3830090" cy="6006864"/>
          </a:xfrm>
          <a:custGeom>
            <a:avLst/>
            <a:gdLst/>
            <a:ahLst/>
            <a:cxnLst/>
            <a:rect r="r" b="b" t="t" l="l"/>
            <a:pathLst>
              <a:path h="6006864" w="3830090">
                <a:moveTo>
                  <a:pt x="0" y="0"/>
                </a:moveTo>
                <a:lnTo>
                  <a:pt x="3830090" y="0"/>
                </a:lnTo>
                <a:lnTo>
                  <a:pt x="3830090" y="6006863"/>
                </a:lnTo>
                <a:lnTo>
                  <a:pt x="0" y="60068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577" t="0" r="-1204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06985" y="442594"/>
            <a:ext cx="7874031" cy="1229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20"/>
              </a:lnSpc>
            </a:pPr>
            <a:r>
              <a:rPr lang="en-US" sz="8500">
                <a:solidFill>
                  <a:srgbClr val="474A53"/>
                </a:solidFill>
                <a:latin typeface="Knewave Bold"/>
              </a:rPr>
              <a:t>Prototype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05381" y="7365941"/>
            <a:ext cx="9603966" cy="98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474A53"/>
                </a:solidFill>
                <a:latin typeface="Kollektif"/>
              </a:rPr>
              <a:t>We choose the best and suitable way to solve the problems and built a prototype which is application and device. 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28065"/>
            <a:ext cx="16230600" cy="8039651"/>
            <a:chOff x="0" y="0"/>
            <a:chExt cx="4274726" cy="21174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17439"/>
            </a:xfrm>
            <a:custGeom>
              <a:avLst/>
              <a:gdLst/>
              <a:ahLst/>
              <a:cxnLst/>
              <a:rect r="r" b="b" t="t" l="l"/>
              <a:pathLst>
                <a:path h="2117439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17439"/>
                  </a:lnTo>
                  <a:lnTo>
                    <a:pt x="0" y="2117439"/>
                  </a:lnTo>
                  <a:close/>
                </a:path>
              </a:pathLst>
            </a:custGeom>
            <a:solidFill>
              <a:srgbClr val="FFF0DD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1555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45775">
            <a:off x="-689495" y="7394011"/>
            <a:ext cx="3763119" cy="4460593"/>
          </a:xfrm>
          <a:custGeom>
            <a:avLst/>
            <a:gdLst/>
            <a:ahLst/>
            <a:cxnLst/>
            <a:rect r="r" b="b" t="t" l="l"/>
            <a:pathLst>
              <a:path h="4460593" w="3763119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8331">
            <a:off x="16161896" y="6909769"/>
            <a:ext cx="2194809" cy="4697061"/>
          </a:xfrm>
          <a:custGeom>
            <a:avLst/>
            <a:gdLst/>
            <a:ahLst/>
            <a:cxnLst/>
            <a:rect r="r" b="b" t="t" l="l"/>
            <a:pathLst>
              <a:path h="4697061" w="2194809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470566">
            <a:off x="-529418" y="-476032"/>
            <a:ext cx="3116237" cy="5528807"/>
          </a:xfrm>
          <a:custGeom>
            <a:avLst/>
            <a:gdLst/>
            <a:ahLst/>
            <a:cxnLst/>
            <a:rect r="r" b="b" t="t" l="l"/>
            <a:pathLst>
              <a:path h="5528807" w="311623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771138">
            <a:off x="15698790" y="-1817663"/>
            <a:ext cx="4383300" cy="5195722"/>
          </a:xfrm>
          <a:custGeom>
            <a:avLst/>
            <a:gdLst/>
            <a:ahLst/>
            <a:cxnLst/>
            <a:rect r="r" b="b" t="t" l="l"/>
            <a:pathLst>
              <a:path h="5195722" w="4383300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2064" y="2601865"/>
            <a:ext cx="7470495" cy="4283511"/>
          </a:xfrm>
          <a:custGeom>
            <a:avLst/>
            <a:gdLst/>
            <a:ahLst/>
            <a:cxnLst/>
            <a:rect r="r" b="b" t="t" l="l"/>
            <a:pathLst>
              <a:path h="4283511" w="7470495">
                <a:moveTo>
                  <a:pt x="0" y="0"/>
                </a:moveTo>
                <a:lnTo>
                  <a:pt x="7470495" y="0"/>
                </a:lnTo>
                <a:lnTo>
                  <a:pt x="7470495" y="4283511"/>
                </a:lnTo>
                <a:lnTo>
                  <a:pt x="0" y="42835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42232" y="2603635"/>
            <a:ext cx="7866510" cy="4283511"/>
          </a:xfrm>
          <a:custGeom>
            <a:avLst/>
            <a:gdLst/>
            <a:ahLst/>
            <a:cxnLst/>
            <a:rect r="r" b="b" t="t" l="l"/>
            <a:pathLst>
              <a:path h="4283511" w="7866510">
                <a:moveTo>
                  <a:pt x="0" y="0"/>
                </a:moveTo>
                <a:lnTo>
                  <a:pt x="7866510" y="0"/>
                </a:lnTo>
                <a:lnTo>
                  <a:pt x="7866510" y="4283511"/>
                </a:lnTo>
                <a:lnTo>
                  <a:pt x="0" y="42835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8821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06985" y="442594"/>
            <a:ext cx="7874031" cy="1229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20"/>
              </a:lnSpc>
            </a:pPr>
            <a:r>
              <a:rPr lang="en-US" sz="8500">
                <a:solidFill>
                  <a:srgbClr val="474A53"/>
                </a:solidFill>
                <a:latin typeface="Knewave Bold"/>
              </a:rPr>
              <a:t>Testing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62280" y="6927001"/>
            <a:ext cx="7159904" cy="103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474A53"/>
                </a:solidFill>
                <a:latin typeface="Kollektif"/>
              </a:rPr>
              <a:t>When the product is done, we demonstrate and test our products with different users.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62280" y="8224520"/>
            <a:ext cx="7159904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474A53"/>
                </a:solidFill>
                <a:latin typeface="Kollektif"/>
              </a:rPr>
              <a:t>https://youtu.be/KqJsBg-bVsE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48414"/>
            <a:ext cx="16230600" cy="8390172"/>
            <a:chOff x="0" y="0"/>
            <a:chExt cx="4274726" cy="22097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209757"/>
            </a:xfrm>
            <a:custGeom>
              <a:avLst/>
              <a:gdLst/>
              <a:ahLst/>
              <a:cxnLst/>
              <a:rect r="r" b="b" t="t" l="l"/>
              <a:pathLst>
                <a:path h="220975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FF0DD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45775">
            <a:off x="-641346" y="6951854"/>
            <a:ext cx="4178745" cy="4953254"/>
          </a:xfrm>
          <a:custGeom>
            <a:avLst/>
            <a:gdLst/>
            <a:ahLst/>
            <a:cxnLst/>
            <a:rect r="r" b="b" t="t" l="l"/>
            <a:pathLst>
              <a:path h="4953254" w="4178745">
                <a:moveTo>
                  <a:pt x="0" y="0"/>
                </a:moveTo>
                <a:lnTo>
                  <a:pt x="4178746" y="0"/>
                </a:lnTo>
                <a:lnTo>
                  <a:pt x="4178746" y="4953254"/>
                </a:lnTo>
                <a:lnTo>
                  <a:pt x="0" y="4953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771138">
            <a:off x="15635300" y="-1854681"/>
            <a:ext cx="4601363" cy="5454202"/>
          </a:xfrm>
          <a:custGeom>
            <a:avLst/>
            <a:gdLst/>
            <a:ahLst/>
            <a:cxnLst/>
            <a:rect r="r" b="b" t="t" l="l"/>
            <a:pathLst>
              <a:path h="5454202" w="4601363">
                <a:moveTo>
                  <a:pt x="0" y="0"/>
                </a:moveTo>
                <a:lnTo>
                  <a:pt x="4601363" y="0"/>
                </a:lnTo>
                <a:lnTo>
                  <a:pt x="4601363" y="5454202"/>
                </a:lnTo>
                <a:lnTo>
                  <a:pt x="0" y="5454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215717">
            <a:off x="15650436" y="6390941"/>
            <a:ext cx="2194809" cy="4697061"/>
          </a:xfrm>
          <a:custGeom>
            <a:avLst/>
            <a:gdLst/>
            <a:ahLst/>
            <a:cxnLst/>
            <a:rect r="r" b="b" t="t" l="l"/>
            <a:pathLst>
              <a:path h="4697061" w="2194809">
                <a:moveTo>
                  <a:pt x="0" y="0"/>
                </a:moveTo>
                <a:lnTo>
                  <a:pt x="2194808" y="0"/>
                </a:lnTo>
                <a:lnTo>
                  <a:pt x="2194808" y="4697061"/>
                </a:lnTo>
                <a:lnTo>
                  <a:pt x="0" y="4697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470566">
            <a:off x="-529418" y="-476032"/>
            <a:ext cx="3116237" cy="5528807"/>
          </a:xfrm>
          <a:custGeom>
            <a:avLst/>
            <a:gdLst/>
            <a:ahLst/>
            <a:cxnLst/>
            <a:rect r="r" b="b" t="t" l="l"/>
            <a:pathLst>
              <a:path h="5528807" w="311623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10504" y="3336163"/>
            <a:ext cx="10866992" cy="2081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30"/>
              </a:lnSpc>
            </a:pPr>
            <a:r>
              <a:rPr lang="en-US" sz="11553" spc="577">
                <a:solidFill>
                  <a:srgbClr val="474A53"/>
                </a:solidFill>
                <a:latin typeface="Knewave"/>
              </a:rPr>
              <a:t>THANK YOU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12986" y="5364754"/>
            <a:ext cx="8262027" cy="126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61"/>
              </a:lnSpc>
            </a:pPr>
            <a:r>
              <a:rPr lang="en-US" sz="6615">
                <a:solidFill>
                  <a:srgbClr val="975B3F"/>
                </a:solidFill>
                <a:latin typeface="Kollektif"/>
              </a:rPr>
              <a:t>By Group 10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45775">
            <a:off x="-756396" y="7545823"/>
            <a:ext cx="3763119" cy="4460593"/>
          </a:xfrm>
          <a:custGeom>
            <a:avLst/>
            <a:gdLst/>
            <a:ahLst/>
            <a:cxnLst/>
            <a:rect r="r" b="b" t="t" l="l"/>
            <a:pathLst>
              <a:path h="4460593" w="3763119">
                <a:moveTo>
                  <a:pt x="0" y="0"/>
                </a:moveTo>
                <a:lnTo>
                  <a:pt x="3763119" y="0"/>
                </a:lnTo>
                <a:lnTo>
                  <a:pt x="3763119" y="4460593"/>
                </a:lnTo>
                <a:lnTo>
                  <a:pt x="0" y="4460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8331">
            <a:off x="16793036" y="6533227"/>
            <a:ext cx="2194809" cy="4697061"/>
          </a:xfrm>
          <a:custGeom>
            <a:avLst/>
            <a:gdLst/>
            <a:ahLst/>
            <a:cxnLst/>
            <a:rect r="r" b="b" t="t" l="l"/>
            <a:pathLst>
              <a:path h="4697061" w="2194809">
                <a:moveTo>
                  <a:pt x="0" y="0"/>
                </a:moveTo>
                <a:lnTo>
                  <a:pt x="2194809" y="0"/>
                </a:lnTo>
                <a:lnTo>
                  <a:pt x="2194809" y="4697061"/>
                </a:lnTo>
                <a:lnTo>
                  <a:pt x="0" y="4697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470566">
            <a:off x="-550431" y="-445786"/>
            <a:ext cx="3116237" cy="5528807"/>
          </a:xfrm>
          <a:custGeom>
            <a:avLst/>
            <a:gdLst/>
            <a:ahLst/>
            <a:cxnLst/>
            <a:rect r="r" b="b" t="t" l="l"/>
            <a:pathLst>
              <a:path h="5528807" w="3116237">
                <a:moveTo>
                  <a:pt x="0" y="0"/>
                </a:moveTo>
                <a:lnTo>
                  <a:pt x="3116237" y="0"/>
                </a:lnTo>
                <a:lnTo>
                  <a:pt x="3116237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71138">
            <a:off x="15698790" y="-1817663"/>
            <a:ext cx="4383300" cy="5195722"/>
          </a:xfrm>
          <a:custGeom>
            <a:avLst/>
            <a:gdLst/>
            <a:ahLst/>
            <a:cxnLst/>
            <a:rect r="r" b="b" t="t" l="l"/>
            <a:pathLst>
              <a:path h="5195722" w="4383300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229083" y="3941252"/>
            <a:ext cx="2899029" cy="2969608"/>
            <a:chOff x="0" y="0"/>
            <a:chExt cx="2086610" cy="21374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540" y="-2540"/>
              <a:ext cx="2087880" cy="2139950"/>
            </a:xfrm>
            <a:custGeom>
              <a:avLst/>
              <a:gdLst/>
              <a:ahLst/>
              <a:cxnLst/>
              <a:rect r="r" b="b" t="t" l="l"/>
              <a:pathLst>
                <a:path h="2139950" w="208788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8"/>
              <a:stretch>
                <a:fillRect l="0" t="-4671" r="0" b="-4671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791007" y="3941252"/>
            <a:ext cx="2899029" cy="2969608"/>
            <a:chOff x="0" y="0"/>
            <a:chExt cx="2086610" cy="21374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540" y="-2540"/>
              <a:ext cx="2087880" cy="2139950"/>
            </a:xfrm>
            <a:custGeom>
              <a:avLst/>
              <a:gdLst/>
              <a:ahLst/>
              <a:cxnLst/>
              <a:rect r="r" b="b" t="t" l="l"/>
              <a:pathLst>
                <a:path h="2139950" w="208788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9"/>
              <a:stretch>
                <a:fillRect l="-1997" t="0" r="-1997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446628" y="3941252"/>
            <a:ext cx="2899029" cy="2969608"/>
            <a:chOff x="0" y="0"/>
            <a:chExt cx="2086610" cy="2137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540" y="-2540"/>
              <a:ext cx="2087880" cy="2139950"/>
            </a:xfrm>
            <a:custGeom>
              <a:avLst/>
              <a:gdLst/>
              <a:ahLst/>
              <a:cxnLst/>
              <a:rect r="r" b="b" t="t" l="l"/>
              <a:pathLst>
                <a:path h="2139950" w="208788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10"/>
              <a:stretch>
                <a:fillRect l="0" t="-361" r="0" b="-361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5008552" y="3915768"/>
            <a:ext cx="2899029" cy="2969608"/>
            <a:chOff x="0" y="0"/>
            <a:chExt cx="2086610" cy="213741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" y="-2540"/>
              <a:ext cx="2087880" cy="2139950"/>
            </a:xfrm>
            <a:custGeom>
              <a:avLst/>
              <a:gdLst/>
              <a:ahLst/>
              <a:cxnLst/>
              <a:rect r="r" b="b" t="t" l="l"/>
              <a:pathLst>
                <a:path h="2139950" w="208788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11"/>
              <a:stretch>
                <a:fillRect l="-3158" t="0" r="-3158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543641" y="3940378"/>
            <a:ext cx="2899029" cy="2969608"/>
            <a:chOff x="0" y="0"/>
            <a:chExt cx="2086610" cy="21374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540" y="-2540"/>
              <a:ext cx="2087880" cy="2139950"/>
            </a:xfrm>
            <a:custGeom>
              <a:avLst/>
              <a:gdLst/>
              <a:ahLst/>
              <a:cxnLst/>
              <a:rect r="r" b="b" t="t" l="l"/>
              <a:pathLst>
                <a:path h="2139950" w="208788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12"/>
              <a:stretch>
                <a:fillRect l="0" t="-1639" r="0" b="-1639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4481305" y="1675406"/>
            <a:ext cx="9518435" cy="1302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91"/>
              </a:lnSpc>
            </a:pPr>
            <a:r>
              <a:rPr lang="en-US" sz="9099">
                <a:solidFill>
                  <a:srgbClr val="474A53"/>
                </a:solidFill>
                <a:latin typeface="Knewave"/>
              </a:rPr>
              <a:t>Meet The Group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07173" y="7161447"/>
            <a:ext cx="3342849" cy="37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9"/>
              </a:lnSpc>
              <a:spcBef>
                <a:spcPct val="0"/>
              </a:spcBef>
            </a:pPr>
            <a:r>
              <a:rPr lang="en-US" sz="2130" spc="-42">
                <a:solidFill>
                  <a:srgbClr val="474A53"/>
                </a:solidFill>
                <a:latin typeface="Kollektif Bold"/>
              </a:rPr>
              <a:t>Gui Kah Sin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18343" y="7598865"/>
            <a:ext cx="1812843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-34">
                <a:solidFill>
                  <a:srgbClr val="474A53"/>
                </a:solidFill>
                <a:latin typeface="Kollektif"/>
              </a:rPr>
              <a:t>Group Member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69097" y="7161447"/>
            <a:ext cx="3342849" cy="37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9"/>
              </a:lnSpc>
              <a:spcBef>
                <a:spcPct val="0"/>
              </a:spcBef>
            </a:pPr>
            <a:r>
              <a:rPr lang="en-US" sz="2130" spc="-42">
                <a:solidFill>
                  <a:srgbClr val="474A53"/>
                </a:solidFill>
                <a:latin typeface="Kollektif Bold"/>
              </a:rPr>
              <a:t>Sabrina Heng Wei Qi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80267" y="7598865"/>
            <a:ext cx="1812843" cy="31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-34">
                <a:solidFill>
                  <a:srgbClr val="474A53"/>
                </a:solidFill>
                <a:latin typeface="Kollektif"/>
              </a:rPr>
              <a:t>Group Leader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24718" y="7135963"/>
            <a:ext cx="3342849" cy="37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9"/>
              </a:lnSpc>
              <a:spcBef>
                <a:spcPct val="0"/>
              </a:spcBef>
            </a:pPr>
            <a:r>
              <a:rPr lang="en-US" sz="2130" spc="-42">
                <a:solidFill>
                  <a:srgbClr val="474A53"/>
                </a:solidFill>
                <a:latin typeface="Kollektif Bold"/>
              </a:rPr>
              <a:t>Poh Lok Yee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35887" y="7573381"/>
            <a:ext cx="1812843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-34">
                <a:solidFill>
                  <a:srgbClr val="474A53"/>
                </a:solidFill>
                <a:latin typeface="Kollektif"/>
              </a:rPr>
              <a:t>Group Member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786642" y="7135963"/>
            <a:ext cx="3342849" cy="37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9"/>
              </a:lnSpc>
              <a:spcBef>
                <a:spcPct val="0"/>
              </a:spcBef>
            </a:pPr>
            <a:r>
              <a:rPr lang="en-US" sz="2130" spc="-42">
                <a:solidFill>
                  <a:srgbClr val="474A53"/>
                </a:solidFill>
                <a:latin typeface="Kollektif Bold"/>
              </a:rPr>
              <a:t>Woo Cheng Shuan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551645" y="7573381"/>
            <a:ext cx="1812843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-34">
                <a:solidFill>
                  <a:srgbClr val="474A53"/>
                </a:solidFill>
                <a:latin typeface="Kollektif"/>
              </a:rPr>
              <a:t>Group Member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21730" y="7160573"/>
            <a:ext cx="3342849" cy="37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9"/>
              </a:lnSpc>
              <a:spcBef>
                <a:spcPct val="0"/>
              </a:spcBef>
            </a:pPr>
            <a:r>
              <a:rPr lang="en-US" sz="2130" spc="-42">
                <a:solidFill>
                  <a:srgbClr val="474A53"/>
                </a:solidFill>
                <a:latin typeface="Kollektif Bold"/>
              </a:rPr>
              <a:t>Chau Ying Jia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32900" y="7597991"/>
            <a:ext cx="1812843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-34">
                <a:solidFill>
                  <a:srgbClr val="474A53"/>
                </a:solidFill>
                <a:latin typeface="Kollektif"/>
              </a:rPr>
              <a:t>Group Member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4317" y="948414"/>
            <a:ext cx="16230600" cy="8390172"/>
            <a:chOff x="0" y="0"/>
            <a:chExt cx="4274726" cy="22097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209757"/>
            </a:xfrm>
            <a:custGeom>
              <a:avLst/>
              <a:gdLst/>
              <a:ahLst/>
              <a:cxnLst/>
              <a:rect r="r" b="b" t="t" l="l"/>
              <a:pathLst>
                <a:path h="220975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FF0DD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45775">
            <a:off x="-756396" y="7545823"/>
            <a:ext cx="3763119" cy="4460593"/>
          </a:xfrm>
          <a:custGeom>
            <a:avLst/>
            <a:gdLst/>
            <a:ahLst/>
            <a:cxnLst/>
            <a:rect r="r" b="b" t="t" l="l"/>
            <a:pathLst>
              <a:path h="4460593" w="3763119">
                <a:moveTo>
                  <a:pt x="0" y="0"/>
                </a:moveTo>
                <a:lnTo>
                  <a:pt x="3763119" y="0"/>
                </a:lnTo>
                <a:lnTo>
                  <a:pt x="3763119" y="4460593"/>
                </a:lnTo>
                <a:lnTo>
                  <a:pt x="0" y="4460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8331">
            <a:off x="16793036" y="6533227"/>
            <a:ext cx="2194809" cy="4697061"/>
          </a:xfrm>
          <a:custGeom>
            <a:avLst/>
            <a:gdLst/>
            <a:ahLst/>
            <a:cxnLst/>
            <a:rect r="r" b="b" t="t" l="l"/>
            <a:pathLst>
              <a:path h="4697061" w="2194809">
                <a:moveTo>
                  <a:pt x="0" y="0"/>
                </a:moveTo>
                <a:lnTo>
                  <a:pt x="2194809" y="0"/>
                </a:lnTo>
                <a:lnTo>
                  <a:pt x="2194809" y="4697061"/>
                </a:lnTo>
                <a:lnTo>
                  <a:pt x="0" y="4697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470566">
            <a:off x="-550431" y="-445786"/>
            <a:ext cx="3116237" cy="5528807"/>
          </a:xfrm>
          <a:custGeom>
            <a:avLst/>
            <a:gdLst/>
            <a:ahLst/>
            <a:cxnLst/>
            <a:rect r="r" b="b" t="t" l="l"/>
            <a:pathLst>
              <a:path h="5528807" w="3116237">
                <a:moveTo>
                  <a:pt x="0" y="0"/>
                </a:moveTo>
                <a:lnTo>
                  <a:pt x="3116237" y="0"/>
                </a:lnTo>
                <a:lnTo>
                  <a:pt x="3116237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771138">
            <a:off x="15698790" y="-1817663"/>
            <a:ext cx="4383300" cy="5195722"/>
          </a:xfrm>
          <a:custGeom>
            <a:avLst/>
            <a:gdLst/>
            <a:ahLst/>
            <a:cxnLst/>
            <a:rect r="r" b="b" t="t" l="l"/>
            <a:pathLst>
              <a:path h="5195722" w="4383300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13397" y="1095375"/>
            <a:ext cx="10852440" cy="131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191"/>
              </a:lnSpc>
            </a:pPr>
            <a:r>
              <a:rPr lang="en-US" sz="9099">
                <a:solidFill>
                  <a:srgbClr val="474A53"/>
                </a:solidFill>
                <a:latin typeface="More Sugar"/>
              </a:rPr>
              <a:t>Internet of Things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798756" y="4079939"/>
            <a:ext cx="2690488" cy="269048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C594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28632" lIns="28632" bIns="28632" rIns="28632"/>
            <a:lstStyle/>
            <a:p>
              <a:pPr algn="ctr">
                <a:lnSpc>
                  <a:spcPts val="3550"/>
                </a:lnSpc>
              </a:pPr>
              <a:r>
                <a:rPr lang="en-US" sz="2536">
                  <a:solidFill>
                    <a:srgbClr val="FFFFFF"/>
                  </a:solidFill>
                  <a:latin typeface="Telegraf Bold"/>
                </a:rPr>
                <a:t>INTERNET</a:t>
              </a:r>
            </a:p>
            <a:p>
              <a:pPr algn="ctr">
                <a:lnSpc>
                  <a:spcPts val="3550"/>
                </a:lnSpc>
              </a:pPr>
              <a:r>
                <a:rPr lang="en-US" sz="2536">
                  <a:solidFill>
                    <a:srgbClr val="FFFFFF"/>
                  </a:solidFill>
                  <a:latin typeface="Telegraf Bold"/>
                </a:rPr>
                <a:t>OF</a:t>
              </a:r>
            </a:p>
            <a:p>
              <a:pPr algn="ctr">
                <a:lnSpc>
                  <a:spcPts val="3550"/>
                </a:lnSpc>
              </a:pPr>
              <a:r>
                <a:rPr lang="en-US" sz="2536">
                  <a:solidFill>
                    <a:srgbClr val="FFFFFF"/>
                  </a:solidFill>
                  <a:latin typeface="Telegraf Bold"/>
                </a:rPr>
                <a:t>THINGS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209165" y="2862921"/>
            <a:ext cx="2096845" cy="20968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65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28632" lIns="28632" bIns="28632" rIns="28632"/>
            <a:lstStyle/>
            <a:p>
              <a:pPr algn="ctr">
                <a:lnSpc>
                  <a:spcPts val="2761"/>
                </a:lnSpc>
              </a:pPr>
              <a:r>
                <a:rPr lang="en-US" sz="1972">
                  <a:solidFill>
                    <a:srgbClr val="FFFFFF"/>
                  </a:solidFill>
                  <a:latin typeface="Telegraf Medium"/>
                </a:rPr>
                <a:t>SENSOR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63225" y="6311418"/>
            <a:ext cx="2459131" cy="245913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7C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28632" lIns="28632" bIns="28632" rIns="28632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elegraf Medium"/>
                </a:rPr>
                <a:t>CONNECTIVITY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370163" y="2318618"/>
            <a:ext cx="2736260" cy="273626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63E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28632" lIns="28632" bIns="28632" rIns="28632"/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FFFFFF"/>
                  </a:solidFill>
                  <a:latin typeface="Telegraf Medium"/>
                </a:rPr>
                <a:t>COMMUNICATION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161264" y="6508834"/>
            <a:ext cx="2261716" cy="2261716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BD73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28632" lIns="28632" bIns="28632" rIns="28632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Telegraf Medium"/>
                </a:rPr>
                <a:t>USER 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Telegraf Medium"/>
                </a:rPr>
                <a:t>INTERFACE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10489244" y="3686748"/>
            <a:ext cx="1880919" cy="173843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H="true" flipV="true">
            <a:off x="6306010" y="3911344"/>
            <a:ext cx="1492746" cy="151383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10489244" y="5425183"/>
            <a:ext cx="1672020" cy="2214509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flipV="true">
            <a:off x="6122356" y="5425183"/>
            <a:ext cx="1676400" cy="2115802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48414"/>
            <a:ext cx="16230600" cy="8390172"/>
            <a:chOff x="0" y="0"/>
            <a:chExt cx="4274726" cy="22097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209757"/>
            </a:xfrm>
            <a:custGeom>
              <a:avLst/>
              <a:gdLst/>
              <a:ahLst/>
              <a:cxnLst/>
              <a:rect r="r" b="b" t="t" l="l"/>
              <a:pathLst>
                <a:path h="220975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FF0DD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45775">
            <a:off x="-668009" y="7196701"/>
            <a:ext cx="3948590" cy="4680441"/>
          </a:xfrm>
          <a:custGeom>
            <a:avLst/>
            <a:gdLst/>
            <a:ahLst/>
            <a:cxnLst/>
            <a:rect r="r" b="b" t="t" l="l"/>
            <a:pathLst>
              <a:path h="4680441" w="3948590">
                <a:moveTo>
                  <a:pt x="0" y="0"/>
                </a:moveTo>
                <a:lnTo>
                  <a:pt x="3948591" y="0"/>
                </a:lnTo>
                <a:lnTo>
                  <a:pt x="3948591" y="4680440"/>
                </a:lnTo>
                <a:lnTo>
                  <a:pt x="0" y="4680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215717">
            <a:off x="15650436" y="6390941"/>
            <a:ext cx="2194809" cy="4697061"/>
          </a:xfrm>
          <a:custGeom>
            <a:avLst/>
            <a:gdLst/>
            <a:ahLst/>
            <a:cxnLst/>
            <a:rect r="r" b="b" t="t" l="l"/>
            <a:pathLst>
              <a:path h="4697061" w="2194809">
                <a:moveTo>
                  <a:pt x="0" y="0"/>
                </a:moveTo>
                <a:lnTo>
                  <a:pt x="2194808" y="0"/>
                </a:lnTo>
                <a:lnTo>
                  <a:pt x="2194808" y="4697061"/>
                </a:lnTo>
                <a:lnTo>
                  <a:pt x="0" y="4697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470566">
            <a:off x="-529418" y="-476032"/>
            <a:ext cx="3116237" cy="5528807"/>
          </a:xfrm>
          <a:custGeom>
            <a:avLst/>
            <a:gdLst/>
            <a:ahLst/>
            <a:cxnLst/>
            <a:rect r="r" b="b" t="t" l="l"/>
            <a:pathLst>
              <a:path h="5528807" w="311623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5343019" y="-655065"/>
            <a:ext cx="2528732" cy="4114800"/>
          </a:xfrm>
          <a:custGeom>
            <a:avLst/>
            <a:gdLst/>
            <a:ahLst/>
            <a:cxnLst/>
            <a:rect r="r" b="b" t="t" l="l"/>
            <a:pathLst>
              <a:path h="4114800" w="2528732">
                <a:moveTo>
                  <a:pt x="0" y="0"/>
                </a:moveTo>
                <a:lnTo>
                  <a:pt x="2528732" y="0"/>
                </a:lnTo>
                <a:lnTo>
                  <a:pt x="25287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83529" y="5223786"/>
            <a:ext cx="5730891" cy="3550764"/>
          </a:xfrm>
          <a:custGeom>
            <a:avLst/>
            <a:gdLst/>
            <a:ahLst/>
            <a:cxnLst/>
            <a:rect r="r" b="b" t="t" l="l"/>
            <a:pathLst>
              <a:path h="3550764" w="5730891">
                <a:moveTo>
                  <a:pt x="0" y="0"/>
                </a:moveTo>
                <a:lnTo>
                  <a:pt x="5730890" y="0"/>
                </a:lnTo>
                <a:lnTo>
                  <a:pt x="5730890" y="3550764"/>
                </a:lnTo>
                <a:lnTo>
                  <a:pt x="0" y="35507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27493" y="5143500"/>
            <a:ext cx="4617878" cy="4160824"/>
          </a:xfrm>
          <a:custGeom>
            <a:avLst/>
            <a:gdLst/>
            <a:ahLst/>
            <a:cxnLst/>
            <a:rect r="r" b="b" t="t" l="l"/>
            <a:pathLst>
              <a:path h="4160824" w="4617878">
                <a:moveTo>
                  <a:pt x="0" y="0"/>
                </a:moveTo>
                <a:lnTo>
                  <a:pt x="4617878" y="0"/>
                </a:lnTo>
                <a:lnTo>
                  <a:pt x="4617878" y="4160824"/>
                </a:lnTo>
                <a:lnTo>
                  <a:pt x="0" y="41608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0111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76291" y="4758716"/>
            <a:ext cx="4269080" cy="4480905"/>
          </a:xfrm>
          <a:custGeom>
            <a:avLst/>
            <a:gdLst/>
            <a:ahLst/>
            <a:cxnLst/>
            <a:rect r="r" b="b" t="t" l="l"/>
            <a:pathLst>
              <a:path h="4480905" w="4269080">
                <a:moveTo>
                  <a:pt x="0" y="0"/>
                </a:moveTo>
                <a:lnTo>
                  <a:pt x="4269080" y="0"/>
                </a:lnTo>
                <a:lnTo>
                  <a:pt x="4269080" y="4480904"/>
                </a:lnTo>
                <a:lnTo>
                  <a:pt x="0" y="44809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096951" y="1564299"/>
            <a:ext cx="12094098" cy="1302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91"/>
              </a:lnSpc>
            </a:pPr>
            <a:r>
              <a:rPr lang="en-US" sz="9099">
                <a:solidFill>
                  <a:srgbClr val="474A53"/>
                </a:solidFill>
                <a:latin typeface="Knewave Bold"/>
              </a:rPr>
              <a:t>‘AttendEase’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85776" y="2864462"/>
            <a:ext cx="13257286" cy="253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474A53"/>
                </a:solidFill>
                <a:latin typeface="Kollektif"/>
              </a:rPr>
              <a:t>Our team developed 'AttendEase', an IoT-based smart classroom technology, to address concerns about weakness of QR code attendance systems and security. </a:t>
            </a:r>
          </a:p>
          <a:p>
            <a:pPr algn="ctr">
              <a:lnSpc>
                <a:spcPts val="49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5191049" y="962025"/>
            <a:ext cx="2463187" cy="985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84"/>
              </a:lnSpc>
            </a:pPr>
            <a:r>
              <a:rPr lang="en-US" sz="6057">
                <a:solidFill>
                  <a:srgbClr val="F2E9DA"/>
                </a:solidFill>
                <a:latin typeface="Kollektif Bold"/>
              </a:rPr>
              <a:t>Intro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377544"/>
            <a:ext cx="16230600" cy="8390172"/>
            <a:chOff x="0" y="0"/>
            <a:chExt cx="4274726" cy="22097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209757"/>
            </a:xfrm>
            <a:custGeom>
              <a:avLst/>
              <a:gdLst/>
              <a:ahLst/>
              <a:cxnLst/>
              <a:rect r="r" b="b" t="t" l="l"/>
              <a:pathLst>
                <a:path h="220975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FF0DD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45775">
            <a:off x="-689495" y="7394011"/>
            <a:ext cx="3763119" cy="4460593"/>
          </a:xfrm>
          <a:custGeom>
            <a:avLst/>
            <a:gdLst/>
            <a:ahLst/>
            <a:cxnLst/>
            <a:rect r="r" b="b" t="t" l="l"/>
            <a:pathLst>
              <a:path h="4460593" w="3763119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8331">
            <a:off x="16161896" y="6909769"/>
            <a:ext cx="2194809" cy="4697061"/>
          </a:xfrm>
          <a:custGeom>
            <a:avLst/>
            <a:gdLst/>
            <a:ahLst/>
            <a:cxnLst/>
            <a:rect r="r" b="b" t="t" l="l"/>
            <a:pathLst>
              <a:path h="4697061" w="2194809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470566">
            <a:off x="-529418" y="-476032"/>
            <a:ext cx="3116237" cy="5528807"/>
          </a:xfrm>
          <a:custGeom>
            <a:avLst/>
            <a:gdLst/>
            <a:ahLst/>
            <a:cxnLst/>
            <a:rect r="r" b="b" t="t" l="l"/>
            <a:pathLst>
              <a:path h="5528807" w="311623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771138">
            <a:off x="15698790" y="-1817663"/>
            <a:ext cx="4383300" cy="5195722"/>
          </a:xfrm>
          <a:custGeom>
            <a:avLst/>
            <a:gdLst/>
            <a:ahLst/>
            <a:cxnLst/>
            <a:rect r="r" b="b" t="t" l="l"/>
            <a:pathLst>
              <a:path h="5195722" w="4383300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47871" y="1853108"/>
            <a:ext cx="5787211" cy="3028866"/>
          </a:xfrm>
          <a:custGeom>
            <a:avLst/>
            <a:gdLst/>
            <a:ahLst/>
            <a:cxnLst/>
            <a:rect r="r" b="b" t="t" l="l"/>
            <a:pathLst>
              <a:path h="3028866" w="5787211">
                <a:moveTo>
                  <a:pt x="0" y="0"/>
                </a:moveTo>
                <a:lnTo>
                  <a:pt x="5787211" y="0"/>
                </a:lnTo>
                <a:lnTo>
                  <a:pt x="5787211" y="3028865"/>
                </a:lnTo>
                <a:lnTo>
                  <a:pt x="0" y="30288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50294" y="148182"/>
            <a:ext cx="12387413" cy="1229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20"/>
              </a:lnSpc>
            </a:pPr>
            <a:r>
              <a:rPr lang="en-US" sz="8500">
                <a:solidFill>
                  <a:srgbClr val="474A53"/>
                </a:solidFill>
                <a:latin typeface="Knewave Bold"/>
              </a:rPr>
              <a:t>Evidence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658852" y="5572630"/>
            <a:ext cx="6044725" cy="3119655"/>
          </a:xfrm>
          <a:custGeom>
            <a:avLst/>
            <a:gdLst/>
            <a:ahLst/>
            <a:cxnLst/>
            <a:rect r="r" b="b" t="t" l="l"/>
            <a:pathLst>
              <a:path h="3119655" w="6044725">
                <a:moveTo>
                  <a:pt x="0" y="0"/>
                </a:moveTo>
                <a:lnTo>
                  <a:pt x="6044725" y="0"/>
                </a:lnTo>
                <a:lnTo>
                  <a:pt x="6044725" y="3119655"/>
                </a:lnTo>
                <a:lnTo>
                  <a:pt x="0" y="31196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24865" y="5537811"/>
            <a:ext cx="6283807" cy="3161479"/>
          </a:xfrm>
          <a:custGeom>
            <a:avLst/>
            <a:gdLst/>
            <a:ahLst/>
            <a:cxnLst/>
            <a:rect r="r" b="b" t="t" l="l"/>
            <a:pathLst>
              <a:path h="3161479" w="6283807">
                <a:moveTo>
                  <a:pt x="0" y="0"/>
                </a:moveTo>
                <a:lnTo>
                  <a:pt x="6283807" y="0"/>
                </a:lnTo>
                <a:lnTo>
                  <a:pt x="6283807" y="3161480"/>
                </a:lnTo>
                <a:lnTo>
                  <a:pt x="0" y="31614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681215" y="4925036"/>
            <a:ext cx="6800759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474A53"/>
                </a:solidFill>
                <a:latin typeface="Kollektif"/>
              </a:rPr>
              <a:t>Interview with Dr. Eliyah on 17th Oct 2023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21224" y="8788400"/>
            <a:ext cx="4919981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474A53"/>
                </a:solidFill>
                <a:latin typeface="Kollektif"/>
              </a:rPr>
              <a:t>First Discussion on 24th Oct 2023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66389" y="8788400"/>
            <a:ext cx="6800759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474A53"/>
                </a:solidFill>
                <a:latin typeface="Kollektif"/>
              </a:rPr>
              <a:t>2nd Discussion on 30th Oct 2023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357" y="1943082"/>
            <a:ext cx="15150937" cy="7490453"/>
            <a:chOff x="0" y="0"/>
            <a:chExt cx="3990370" cy="19727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90370" cy="1972794"/>
            </a:xfrm>
            <a:custGeom>
              <a:avLst/>
              <a:gdLst/>
              <a:ahLst/>
              <a:cxnLst/>
              <a:rect r="r" b="b" t="t" l="l"/>
              <a:pathLst>
                <a:path h="1972794" w="3990370">
                  <a:moveTo>
                    <a:pt x="0" y="0"/>
                  </a:moveTo>
                  <a:lnTo>
                    <a:pt x="3990370" y="0"/>
                  </a:lnTo>
                  <a:lnTo>
                    <a:pt x="3990370" y="1972794"/>
                  </a:lnTo>
                  <a:lnTo>
                    <a:pt x="0" y="1972794"/>
                  </a:lnTo>
                  <a:close/>
                </a:path>
              </a:pathLst>
            </a:custGeom>
            <a:solidFill>
              <a:srgbClr val="FFF0DD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90370" cy="2010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45775">
            <a:off x="-689495" y="7394011"/>
            <a:ext cx="3763119" cy="4460593"/>
          </a:xfrm>
          <a:custGeom>
            <a:avLst/>
            <a:gdLst/>
            <a:ahLst/>
            <a:cxnLst/>
            <a:rect r="r" b="b" t="t" l="l"/>
            <a:pathLst>
              <a:path h="4460593" w="3763119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8331">
            <a:off x="16161896" y="6909769"/>
            <a:ext cx="2194809" cy="4697061"/>
          </a:xfrm>
          <a:custGeom>
            <a:avLst/>
            <a:gdLst/>
            <a:ahLst/>
            <a:cxnLst/>
            <a:rect r="r" b="b" t="t" l="l"/>
            <a:pathLst>
              <a:path h="4697061" w="2194809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470566">
            <a:off x="-529418" y="-476032"/>
            <a:ext cx="3116237" cy="5528807"/>
          </a:xfrm>
          <a:custGeom>
            <a:avLst/>
            <a:gdLst/>
            <a:ahLst/>
            <a:cxnLst/>
            <a:rect r="r" b="b" t="t" l="l"/>
            <a:pathLst>
              <a:path h="5528807" w="311623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771138">
            <a:off x="15698790" y="-1817663"/>
            <a:ext cx="4383300" cy="5195722"/>
          </a:xfrm>
          <a:custGeom>
            <a:avLst/>
            <a:gdLst/>
            <a:ahLst/>
            <a:cxnLst/>
            <a:rect r="r" b="b" t="t" l="l"/>
            <a:pathLst>
              <a:path h="5195722" w="4383300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84466" y="4200724"/>
            <a:ext cx="6815661" cy="3567128"/>
          </a:xfrm>
          <a:custGeom>
            <a:avLst/>
            <a:gdLst/>
            <a:ahLst/>
            <a:cxnLst/>
            <a:rect r="r" b="b" t="t" l="l"/>
            <a:pathLst>
              <a:path h="3567128" w="6815661">
                <a:moveTo>
                  <a:pt x="0" y="0"/>
                </a:moveTo>
                <a:lnTo>
                  <a:pt x="6815661" y="0"/>
                </a:lnTo>
                <a:lnTo>
                  <a:pt x="6815661" y="3567127"/>
                </a:lnTo>
                <a:lnTo>
                  <a:pt x="0" y="35671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50294" y="442594"/>
            <a:ext cx="12387413" cy="1229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20"/>
              </a:lnSpc>
            </a:pPr>
            <a:r>
              <a:rPr lang="en-US" sz="8500">
                <a:solidFill>
                  <a:srgbClr val="474A53"/>
                </a:solidFill>
                <a:latin typeface="Knewave Bold"/>
              </a:rPr>
              <a:t>Empathy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96731" y="2587407"/>
            <a:ext cx="5206792" cy="650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</a:pPr>
            <a:r>
              <a:rPr lang="en-US" sz="3999">
                <a:solidFill>
                  <a:srgbClr val="F2E9DA"/>
                </a:solidFill>
                <a:latin typeface="Kollektif Bold"/>
              </a:rPr>
              <a:t>1. Interview session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58643" y="4748508"/>
            <a:ext cx="5497307" cy="178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474A53"/>
                </a:solidFill>
                <a:latin typeface="Kollektif"/>
              </a:rPr>
              <a:t>Interviewer: Gui Kah Sin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474A53"/>
                </a:solidFill>
                <a:latin typeface="Kollektif"/>
              </a:rPr>
              <a:t>Interviewer: Dr. Eiliyah Wong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474A53"/>
                </a:solidFill>
                <a:latin typeface="Kollektif"/>
              </a:rPr>
              <a:t>About: what problem does she faced  and what is the suggestion solution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636714"/>
            <a:ext cx="16230600" cy="8390172"/>
            <a:chOff x="0" y="0"/>
            <a:chExt cx="4274726" cy="22097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209757"/>
            </a:xfrm>
            <a:custGeom>
              <a:avLst/>
              <a:gdLst/>
              <a:ahLst/>
              <a:cxnLst/>
              <a:rect r="r" b="b" t="t" l="l"/>
              <a:pathLst>
                <a:path h="220975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FF0DD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45775">
            <a:off x="-482316" y="7911723"/>
            <a:ext cx="3237708" cy="3837801"/>
          </a:xfrm>
          <a:custGeom>
            <a:avLst/>
            <a:gdLst/>
            <a:ahLst/>
            <a:cxnLst/>
            <a:rect r="r" b="b" t="t" l="l"/>
            <a:pathLst>
              <a:path h="3837801" w="3237708">
                <a:moveTo>
                  <a:pt x="0" y="0"/>
                </a:moveTo>
                <a:lnTo>
                  <a:pt x="3237708" y="0"/>
                </a:lnTo>
                <a:lnTo>
                  <a:pt x="3237708" y="3837800"/>
                </a:lnTo>
                <a:lnTo>
                  <a:pt x="0" y="3837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651642">
            <a:off x="16439340" y="-604036"/>
            <a:ext cx="2076280" cy="4443400"/>
          </a:xfrm>
          <a:custGeom>
            <a:avLst/>
            <a:gdLst/>
            <a:ahLst/>
            <a:cxnLst/>
            <a:rect r="r" b="b" t="t" l="l"/>
            <a:pathLst>
              <a:path h="4443400" w="2076280">
                <a:moveTo>
                  <a:pt x="0" y="0"/>
                </a:moveTo>
                <a:lnTo>
                  <a:pt x="2076279" y="0"/>
                </a:lnTo>
                <a:lnTo>
                  <a:pt x="2076279" y="4443401"/>
                </a:lnTo>
                <a:lnTo>
                  <a:pt x="0" y="4443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470566">
            <a:off x="-529418" y="-476032"/>
            <a:ext cx="3116237" cy="5528807"/>
          </a:xfrm>
          <a:custGeom>
            <a:avLst/>
            <a:gdLst/>
            <a:ahLst/>
            <a:cxnLst/>
            <a:rect r="r" b="b" t="t" l="l"/>
            <a:pathLst>
              <a:path h="5528807" w="311623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91078" y="1924236"/>
            <a:ext cx="7908254" cy="84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77"/>
              </a:lnSpc>
            </a:pPr>
            <a:r>
              <a:rPr lang="en-US" sz="5872">
                <a:solidFill>
                  <a:srgbClr val="474A53"/>
                </a:solidFill>
                <a:latin typeface="Knewave Bold"/>
              </a:rPr>
              <a:t>main problem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631880" y="3820276"/>
            <a:ext cx="7396771" cy="3787982"/>
            <a:chOff x="0" y="0"/>
            <a:chExt cx="8270110" cy="42352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70110" cy="4235231"/>
            </a:xfrm>
            <a:custGeom>
              <a:avLst/>
              <a:gdLst/>
              <a:ahLst/>
              <a:cxnLst/>
              <a:rect r="r" b="b" t="t" l="l"/>
              <a:pathLst>
                <a:path h="4235231" w="8270110">
                  <a:moveTo>
                    <a:pt x="8145650" y="4235230"/>
                  </a:moveTo>
                  <a:lnTo>
                    <a:pt x="124460" y="4235230"/>
                  </a:lnTo>
                  <a:cubicBezTo>
                    <a:pt x="55880" y="4235230"/>
                    <a:pt x="0" y="4179350"/>
                    <a:pt x="0" y="41107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145650" y="0"/>
                  </a:lnTo>
                  <a:cubicBezTo>
                    <a:pt x="8214230" y="0"/>
                    <a:pt x="8270110" y="55880"/>
                    <a:pt x="8270110" y="124460"/>
                  </a:cubicBezTo>
                  <a:lnTo>
                    <a:pt x="8270110" y="4110770"/>
                  </a:lnTo>
                  <a:cubicBezTo>
                    <a:pt x="8270110" y="4179350"/>
                    <a:pt x="8214230" y="4235231"/>
                    <a:pt x="8145650" y="4235231"/>
                  </a:cubicBezTo>
                  <a:close/>
                </a:path>
              </a:pathLst>
            </a:custGeom>
            <a:solidFill>
              <a:srgbClr val="975B3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995794" y="4817647"/>
            <a:ext cx="5125473" cy="162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FFF0DD"/>
                </a:solidFill>
                <a:latin typeface="Kollektif"/>
              </a:rPr>
              <a:t>Fake attendence concern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91078" y="321630"/>
            <a:ext cx="7908254" cy="1229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19"/>
              </a:lnSpc>
            </a:pPr>
            <a:r>
              <a:rPr lang="en-US" sz="8499">
                <a:solidFill>
                  <a:srgbClr val="474A53"/>
                </a:solidFill>
                <a:latin typeface="Knewave"/>
              </a:rPr>
              <a:t>DEFINE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8926" y="1377544"/>
            <a:ext cx="16230600" cy="8390172"/>
            <a:chOff x="0" y="0"/>
            <a:chExt cx="4274726" cy="22097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209757"/>
            </a:xfrm>
            <a:custGeom>
              <a:avLst/>
              <a:gdLst/>
              <a:ahLst/>
              <a:cxnLst/>
              <a:rect r="r" b="b" t="t" l="l"/>
              <a:pathLst>
                <a:path h="220975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FF0DD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45775">
            <a:off x="-689495" y="7394011"/>
            <a:ext cx="3763119" cy="4460593"/>
          </a:xfrm>
          <a:custGeom>
            <a:avLst/>
            <a:gdLst/>
            <a:ahLst/>
            <a:cxnLst/>
            <a:rect r="r" b="b" t="t" l="l"/>
            <a:pathLst>
              <a:path h="4460593" w="3763119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8331">
            <a:off x="16161896" y="6909769"/>
            <a:ext cx="2194809" cy="4697061"/>
          </a:xfrm>
          <a:custGeom>
            <a:avLst/>
            <a:gdLst/>
            <a:ahLst/>
            <a:cxnLst/>
            <a:rect r="r" b="b" t="t" l="l"/>
            <a:pathLst>
              <a:path h="4697061" w="2194809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470566">
            <a:off x="-529418" y="-476032"/>
            <a:ext cx="3116237" cy="5528807"/>
          </a:xfrm>
          <a:custGeom>
            <a:avLst/>
            <a:gdLst/>
            <a:ahLst/>
            <a:cxnLst/>
            <a:rect r="r" b="b" t="t" l="l"/>
            <a:pathLst>
              <a:path h="5528807" w="311623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771138">
            <a:off x="15698790" y="-1817663"/>
            <a:ext cx="4383300" cy="5195722"/>
          </a:xfrm>
          <a:custGeom>
            <a:avLst/>
            <a:gdLst/>
            <a:ahLst/>
            <a:cxnLst/>
            <a:rect r="r" b="b" t="t" l="l"/>
            <a:pathLst>
              <a:path h="5195722" w="4383300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61240" y="2288372"/>
            <a:ext cx="12085972" cy="6677500"/>
          </a:xfrm>
          <a:custGeom>
            <a:avLst/>
            <a:gdLst/>
            <a:ahLst/>
            <a:cxnLst/>
            <a:rect r="r" b="b" t="t" l="l"/>
            <a:pathLst>
              <a:path h="6677500" w="12085972">
                <a:moveTo>
                  <a:pt x="0" y="0"/>
                </a:moveTo>
                <a:lnTo>
                  <a:pt x="12085973" y="0"/>
                </a:lnTo>
                <a:lnTo>
                  <a:pt x="12085973" y="6677499"/>
                </a:lnTo>
                <a:lnTo>
                  <a:pt x="0" y="667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4072473" y="5373411"/>
            <a:ext cx="5958024" cy="398437"/>
          </a:xfrm>
          <a:custGeom>
            <a:avLst/>
            <a:gdLst/>
            <a:ahLst/>
            <a:cxnLst/>
            <a:rect r="r" b="b" t="t" l="l"/>
            <a:pathLst>
              <a:path h="398437" w="5958024">
                <a:moveTo>
                  <a:pt x="0" y="0"/>
                </a:moveTo>
                <a:lnTo>
                  <a:pt x="5958024" y="0"/>
                </a:lnTo>
                <a:lnTo>
                  <a:pt x="5958024" y="398437"/>
                </a:lnTo>
                <a:lnTo>
                  <a:pt x="0" y="3984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8130777" y="5373411"/>
            <a:ext cx="5958024" cy="398437"/>
          </a:xfrm>
          <a:custGeom>
            <a:avLst/>
            <a:gdLst/>
            <a:ahLst/>
            <a:cxnLst/>
            <a:rect r="r" b="b" t="t" l="l"/>
            <a:pathLst>
              <a:path h="398437" w="5958024">
                <a:moveTo>
                  <a:pt x="0" y="0"/>
                </a:moveTo>
                <a:lnTo>
                  <a:pt x="5958024" y="0"/>
                </a:lnTo>
                <a:lnTo>
                  <a:pt x="5958024" y="398437"/>
                </a:lnTo>
                <a:lnTo>
                  <a:pt x="0" y="3984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609406" y="3825831"/>
            <a:ext cx="11069188" cy="179874"/>
          </a:xfrm>
          <a:custGeom>
            <a:avLst/>
            <a:gdLst/>
            <a:ahLst/>
            <a:cxnLst/>
            <a:rect r="r" b="b" t="t" l="l"/>
            <a:pathLst>
              <a:path h="179874" w="11069188">
                <a:moveTo>
                  <a:pt x="0" y="0"/>
                </a:moveTo>
                <a:lnTo>
                  <a:pt x="11069188" y="0"/>
                </a:lnTo>
                <a:lnTo>
                  <a:pt x="11069188" y="179874"/>
                </a:lnTo>
                <a:lnTo>
                  <a:pt x="0" y="1798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06985" y="148182"/>
            <a:ext cx="7874031" cy="1229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20"/>
              </a:lnSpc>
            </a:pPr>
            <a:r>
              <a:rPr lang="en-US" sz="8500">
                <a:solidFill>
                  <a:srgbClr val="474A53"/>
                </a:solidFill>
                <a:latin typeface="Knewave Bold"/>
              </a:rPr>
              <a:t>Ideate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61819" y="4413755"/>
            <a:ext cx="3616775" cy="222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474A53"/>
                </a:solidFill>
                <a:latin typeface="Kollektif"/>
              </a:rPr>
              <a:t>B</a:t>
            </a:r>
            <a:r>
              <a:rPr lang="en-US" sz="2499">
                <a:solidFill>
                  <a:srgbClr val="474A53"/>
                </a:solidFill>
                <a:latin typeface="Kollektif"/>
              </a:rPr>
              <a:t>y using an application for attendance, which could have added some other functions.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50233" y="3014795"/>
            <a:ext cx="2313503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474A53"/>
                </a:solidFill>
                <a:latin typeface="Knewave"/>
              </a:rPr>
              <a:t>Traditional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47450" y="3014795"/>
            <a:ext cx="2713554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474A53"/>
                </a:solidFill>
                <a:latin typeface="Knewave"/>
              </a:rPr>
              <a:t>Paper-based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40682" y="3014795"/>
            <a:ext cx="2480667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474A53"/>
                </a:solidFill>
                <a:latin typeface="Knewave"/>
              </a:rPr>
              <a:t>Application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09571" y="4687321"/>
            <a:ext cx="2950727" cy="178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74A53"/>
                </a:solidFill>
                <a:latin typeface="Kollektif"/>
              </a:rPr>
              <a:t>B</a:t>
            </a:r>
            <a:r>
              <a:rPr lang="en-US" sz="2499">
                <a:solidFill>
                  <a:srgbClr val="474A53"/>
                </a:solidFill>
                <a:latin typeface="Kollektif"/>
              </a:rPr>
              <a:t>y calling out students’ name   and recordind them down.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84028" y="4548630"/>
            <a:ext cx="3456397" cy="178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6" indent="-269873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474A53"/>
                </a:solidFill>
                <a:latin typeface="Kollektif"/>
              </a:rPr>
              <a:t>S</a:t>
            </a:r>
            <a:r>
              <a:rPr lang="en-US" sz="2499">
                <a:solidFill>
                  <a:srgbClr val="474A53"/>
                </a:solidFill>
                <a:latin typeface="Kollektif"/>
              </a:rPr>
              <a:t>tudents write down their names on the papers for lecturers to refer to.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636714"/>
            <a:ext cx="16230600" cy="8390172"/>
            <a:chOff x="0" y="0"/>
            <a:chExt cx="4274726" cy="22097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209757"/>
            </a:xfrm>
            <a:custGeom>
              <a:avLst/>
              <a:gdLst/>
              <a:ahLst/>
              <a:cxnLst/>
              <a:rect r="r" b="b" t="t" l="l"/>
              <a:pathLst>
                <a:path h="220975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FF0DD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45775">
            <a:off x="-482316" y="7911723"/>
            <a:ext cx="3237708" cy="3837801"/>
          </a:xfrm>
          <a:custGeom>
            <a:avLst/>
            <a:gdLst/>
            <a:ahLst/>
            <a:cxnLst/>
            <a:rect r="r" b="b" t="t" l="l"/>
            <a:pathLst>
              <a:path h="3837801" w="3237708">
                <a:moveTo>
                  <a:pt x="0" y="0"/>
                </a:moveTo>
                <a:lnTo>
                  <a:pt x="3237708" y="0"/>
                </a:lnTo>
                <a:lnTo>
                  <a:pt x="3237708" y="3837800"/>
                </a:lnTo>
                <a:lnTo>
                  <a:pt x="0" y="3837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651642">
            <a:off x="16439340" y="-604036"/>
            <a:ext cx="2076280" cy="4443400"/>
          </a:xfrm>
          <a:custGeom>
            <a:avLst/>
            <a:gdLst/>
            <a:ahLst/>
            <a:cxnLst/>
            <a:rect r="r" b="b" t="t" l="l"/>
            <a:pathLst>
              <a:path h="4443400" w="2076280">
                <a:moveTo>
                  <a:pt x="0" y="0"/>
                </a:moveTo>
                <a:lnTo>
                  <a:pt x="2076279" y="0"/>
                </a:lnTo>
                <a:lnTo>
                  <a:pt x="2076279" y="4443401"/>
                </a:lnTo>
                <a:lnTo>
                  <a:pt x="0" y="4443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470566">
            <a:off x="-529418" y="-476032"/>
            <a:ext cx="3116237" cy="5528807"/>
          </a:xfrm>
          <a:custGeom>
            <a:avLst/>
            <a:gdLst/>
            <a:ahLst/>
            <a:cxnLst/>
            <a:rect r="r" b="b" t="t" l="l"/>
            <a:pathLst>
              <a:path h="5528807" w="311623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46646" y="433485"/>
            <a:ext cx="7908254" cy="84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77"/>
              </a:lnSpc>
            </a:pPr>
            <a:r>
              <a:rPr lang="en-US" sz="5872">
                <a:solidFill>
                  <a:srgbClr val="474A53"/>
                </a:solidFill>
                <a:latin typeface="Knewave"/>
              </a:rPr>
              <a:t>Problems &amp; Solutions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393709" y="3070315"/>
            <a:ext cx="3814128" cy="1812024"/>
            <a:chOff x="0" y="0"/>
            <a:chExt cx="5420212" cy="25750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20212" cy="2575045"/>
            </a:xfrm>
            <a:custGeom>
              <a:avLst/>
              <a:gdLst/>
              <a:ahLst/>
              <a:cxnLst/>
              <a:rect r="r" b="b" t="t" l="l"/>
              <a:pathLst>
                <a:path h="2575045" w="5420212">
                  <a:moveTo>
                    <a:pt x="5295752" y="2575045"/>
                  </a:moveTo>
                  <a:lnTo>
                    <a:pt x="124460" y="2575045"/>
                  </a:lnTo>
                  <a:cubicBezTo>
                    <a:pt x="55880" y="2575045"/>
                    <a:pt x="0" y="2519165"/>
                    <a:pt x="0" y="24505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2450585"/>
                  </a:lnTo>
                  <a:cubicBezTo>
                    <a:pt x="5420212" y="2519165"/>
                    <a:pt x="5364332" y="2575045"/>
                    <a:pt x="5295752" y="2575045"/>
                  </a:cubicBezTo>
                  <a:close/>
                </a:path>
              </a:pathLst>
            </a:custGeom>
            <a:solidFill>
              <a:srgbClr val="BA967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393709" y="4883872"/>
            <a:ext cx="3814128" cy="4652143"/>
            <a:chOff x="0" y="0"/>
            <a:chExt cx="3472316" cy="42352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72316" cy="4235231"/>
            </a:xfrm>
            <a:custGeom>
              <a:avLst/>
              <a:gdLst/>
              <a:ahLst/>
              <a:cxnLst/>
              <a:rect r="r" b="b" t="t" l="l"/>
              <a:pathLst>
                <a:path h="4235231" w="3472316">
                  <a:moveTo>
                    <a:pt x="3347856" y="4235230"/>
                  </a:moveTo>
                  <a:lnTo>
                    <a:pt x="124460" y="4235230"/>
                  </a:lnTo>
                  <a:cubicBezTo>
                    <a:pt x="55880" y="4235230"/>
                    <a:pt x="0" y="4179350"/>
                    <a:pt x="0" y="41107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47856" y="0"/>
                  </a:lnTo>
                  <a:cubicBezTo>
                    <a:pt x="3416436" y="0"/>
                    <a:pt x="3472316" y="55880"/>
                    <a:pt x="3472316" y="124460"/>
                  </a:cubicBezTo>
                  <a:lnTo>
                    <a:pt x="3472316" y="4110770"/>
                  </a:lnTo>
                  <a:cubicBezTo>
                    <a:pt x="3472316" y="4179350"/>
                    <a:pt x="3416436" y="4235231"/>
                    <a:pt x="3347856" y="4235231"/>
                  </a:cubicBezTo>
                  <a:close/>
                </a:path>
              </a:pathLst>
            </a:custGeom>
            <a:solidFill>
              <a:srgbClr val="975B3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805526" y="4388624"/>
            <a:ext cx="990495" cy="990495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237001" y="3070315"/>
            <a:ext cx="3814128" cy="1812024"/>
            <a:chOff x="0" y="0"/>
            <a:chExt cx="5420212" cy="257504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20212" cy="2575045"/>
            </a:xfrm>
            <a:custGeom>
              <a:avLst/>
              <a:gdLst/>
              <a:ahLst/>
              <a:cxnLst/>
              <a:rect r="r" b="b" t="t" l="l"/>
              <a:pathLst>
                <a:path h="2575045" w="5420212">
                  <a:moveTo>
                    <a:pt x="5295752" y="2575045"/>
                  </a:moveTo>
                  <a:lnTo>
                    <a:pt x="124460" y="2575045"/>
                  </a:lnTo>
                  <a:cubicBezTo>
                    <a:pt x="55880" y="2575045"/>
                    <a:pt x="0" y="2519165"/>
                    <a:pt x="0" y="24505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2450585"/>
                  </a:lnTo>
                  <a:cubicBezTo>
                    <a:pt x="5420212" y="2519165"/>
                    <a:pt x="5364332" y="2575045"/>
                    <a:pt x="5295752" y="2575045"/>
                  </a:cubicBezTo>
                  <a:close/>
                </a:path>
              </a:pathLst>
            </a:custGeom>
            <a:solidFill>
              <a:srgbClr val="BA967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2237001" y="4883872"/>
            <a:ext cx="3814128" cy="4652143"/>
            <a:chOff x="0" y="0"/>
            <a:chExt cx="3472316" cy="42352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472316" cy="4235231"/>
            </a:xfrm>
            <a:custGeom>
              <a:avLst/>
              <a:gdLst/>
              <a:ahLst/>
              <a:cxnLst/>
              <a:rect r="r" b="b" t="t" l="l"/>
              <a:pathLst>
                <a:path h="4235231" w="3472316">
                  <a:moveTo>
                    <a:pt x="3347856" y="4235230"/>
                  </a:moveTo>
                  <a:lnTo>
                    <a:pt x="124460" y="4235230"/>
                  </a:lnTo>
                  <a:cubicBezTo>
                    <a:pt x="55880" y="4235230"/>
                    <a:pt x="0" y="4179350"/>
                    <a:pt x="0" y="41107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47856" y="0"/>
                  </a:lnTo>
                  <a:cubicBezTo>
                    <a:pt x="3416436" y="0"/>
                    <a:pt x="3472316" y="55880"/>
                    <a:pt x="3472316" y="124460"/>
                  </a:cubicBezTo>
                  <a:lnTo>
                    <a:pt x="3472316" y="4110770"/>
                  </a:lnTo>
                  <a:cubicBezTo>
                    <a:pt x="3472316" y="4179350"/>
                    <a:pt x="3416436" y="4235231"/>
                    <a:pt x="3347856" y="4235231"/>
                  </a:cubicBezTo>
                  <a:close/>
                </a:path>
              </a:pathLst>
            </a:custGeom>
            <a:solidFill>
              <a:srgbClr val="975B3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3648817" y="4388624"/>
            <a:ext cx="990495" cy="990495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2550418" y="3070315"/>
            <a:ext cx="3814128" cy="1812024"/>
            <a:chOff x="0" y="0"/>
            <a:chExt cx="5420212" cy="257504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420212" cy="2575045"/>
            </a:xfrm>
            <a:custGeom>
              <a:avLst/>
              <a:gdLst/>
              <a:ahLst/>
              <a:cxnLst/>
              <a:rect r="r" b="b" t="t" l="l"/>
              <a:pathLst>
                <a:path h="2575045" w="5420212">
                  <a:moveTo>
                    <a:pt x="5295752" y="2575045"/>
                  </a:moveTo>
                  <a:lnTo>
                    <a:pt x="124460" y="2575045"/>
                  </a:lnTo>
                  <a:cubicBezTo>
                    <a:pt x="55880" y="2575045"/>
                    <a:pt x="0" y="2519165"/>
                    <a:pt x="0" y="24505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2450585"/>
                  </a:lnTo>
                  <a:cubicBezTo>
                    <a:pt x="5420212" y="2519165"/>
                    <a:pt x="5364332" y="2575045"/>
                    <a:pt x="5295752" y="2575045"/>
                  </a:cubicBezTo>
                  <a:close/>
                </a:path>
              </a:pathLst>
            </a:custGeom>
            <a:solidFill>
              <a:srgbClr val="BA9679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550418" y="4883872"/>
            <a:ext cx="3814128" cy="4652143"/>
            <a:chOff x="0" y="0"/>
            <a:chExt cx="3472316" cy="423523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72316" cy="4235231"/>
            </a:xfrm>
            <a:custGeom>
              <a:avLst/>
              <a:gdLst/>
              <a:ahLst/>
              <a:cxnLst/>
              <a:rect r="r" b="b" t="t" l="l"/>
              <a:pathLst>
                <a:path h="4235231" w="3472316">
                  <a:moveTo>
                    <a:pt x="3347856" y="4235230"/>
                  </a:moveTo>
                  <a:lnTo>
                    <a:pt x="124460" y="4235230"/>
                  </a:lnTo>
                  <a:cubicBezTo>
                    <a:pt x="55880" y="4235230"/>
                    <a:pt x="0" y="4179350"/>
                    <a:pt x="0" y="41107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47856" y="0"/>
                  </a:lnTo>
                  <a:cubicBezTo>
                    <a:pt x="3416436" y="0"/>
                    <a:pt x="3472316" y="55880"/>
                    <a:pt x="3472316" y="124460"/>
                  </a:cubicBezTo>
                  <a:lnTo>
                    <a:pt x="3472316" y="4110770"/>
                  </a:lnTo>
                  <a:cubicBezTo>
                    <a:pt x="3472316" y="4179350"/>
                    <a:pt x="3416436" y="4235231"/>
                    <a:pt x="3347856" y="4235231"/>
                  </a:cubicBezTo>
                  <a:close/>
                </a:path>
              </a:pathLst>
            </a:custGeom>
            <a:solidFill>
              <a:srgbClr val="975B3F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3962234" y="4388624"/>
            <a:ext cx="990495" cy="990495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7797112" y="3643416"/>
            <a:ext cx="3007323" cy="382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1"/>
              </a:lnSpc>
            </a:pPr>
            <a:r>
              <a:rPr lang="en-US" sz="2364" spc="-47">
                <a:solidFill>
                  <a:srgbClr val="F2E9DA"/>
                </a:solidFill>
                <a:latin typeface="Kollektif Bold"/>
              </a:rPr>
              <a:t>For security concerns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805526" y="4448495"/>
            <a:ext cx="990495" cy="68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3359">
                <a:solidFill>
                  <a:srgbClr val="474A53"/>
                </a:solidFill>
                <a:latin typeface="Kollektif Bold"/>
              </a:rPr>
              <a:t>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683137" y="5511298"/>
            <a:ext cx="3324136" cy="3351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0"/>
              </a:lnSpc>
            </a:pPr>
            <a:r>
              <a:rPr lang="en-US" sz="2364">
                <a:solidFill>
                  <a:srgbClr val="F2E9DA"/>
                </a:solidFill>
                <a:latin typeface="Kollektif"/>
              </a:rPr>
              <a:t>The CCTV camera on our device are “ON” for 24hours to make sure the security of each classroom or lecture hall.  </a:t>
            </a:r>
          </a:p>
          <a:p>
            <a:pPr algn="ctr">
              <a:lnSpc>
                <a:spcPts val="3310"/>
              </a:lnSpc>
            </a:pPr>
            <a:r>
              <a:rPr lang="en-US" sz="2364">
                <a:solidFill>
                  <a:srgbClr val="F2E9DA"/>
                </a:solidFill>
                <a:latin typeface="Kollektif"/>
              </a:rPr>
              <a:t>-Lecturers able to access those camera playback.</a:t>
            </a:r>
          </a:p>
          <a:p>
            <a:pPr algn="ctr">
              <a:lnSpc>
                <a:spcPts val="3310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3648817" y="4448495"/>
            <a:ext cx="990495" cy="68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3359">
                <a:solidFill>
                  <a:srgbClr val="474A53"/>
                </a:solidFill>
                <a:latin typeface="Kollektif Bold"/>
              </a:rPr>
              <a:t>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953820" y="3481225"/>
            <a:ext cx="3007323" cy="707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1"/>
              </a:lnSpc>
            </a:pPr>
            <a:r>
              <a:rPr lang="en-US" sz="2364" spc="-47">
                <a:solidFill>
                  <a:srgbClr val="F2E9DA"/>
                </a:solidFill>
                <a:latin typeface="Kollektif Bold"/>
              </a:rPr>
              <a:t>For emergency purpose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962234" y="4448495"/>
            <a:ext cx="990495" cy="68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3359">
                <a:solidFill>
                  <a:srgbClr val="474A53"/>
                </a:solidFill>
                <a:latin typeface="Kollektif Bold"/>
              </a:rPr>
              <a:t>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953820" y="5486776"/>
            <a:ext cx="3096187" cy="3351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0"/>
              </a:lnSpc>
              <a:spcBef>
                <a:spcPct val="0"/>
              </a:spcBef>
            </a:pPr>
            <a:r>
              <a:rPr lang="en-US" sz="2364">
                <a:solidFill>
                  <a:srgbClr val="F2E9DA"/>
                </a:solidFill>
                <a:latin typeface="Kollektif"/>
              </a:rPr>
              <a:t>Lecturers can use remote communication function in our application to communicate or give instruction directly (real time communication)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543296" y="5560647"/>
            <a:ext cx="3201536" cy="3193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4"/>
              </a:lnSpc>
              <a:spcBef>
                <a:spcPct val="0"/>
              </a:spcBef>
            </a:pPr>
            <a:r>
              <a:rPr lang="en-US" sz="2546">
                <a:solidFill>
                  <a:srgbClr val="FFF0DD"/>
                </a:solidFill>
                <a:latin typeface="Kollektif"/>
              </a:rPr>
              <a:t>Students must do the self-check-in for attendance using the face recognition or fingerprint on our device in each lecture location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361368" y="3598892"/>
            <a:ext cx="3565393" cy="707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1"/>
              </a:lnSpc>
            </a:pPr>
            <a:r>
              <a:rPr lang="en-US" sz="2364" spc="-47">
                <a:solidFill>
                  <a:srgbClr val="FFF0DD"/>
                </a:solidFill>
                <a:latin typeface="Kollektif Bold"/>
              </a:rPr>
              <a:t>Fake attendance </a:t>
            </a:r>
          </a:p>
          <a:p>
            <a:pPr algn="ctr">
              <a:lnSpc>
                <a:spcPts val="2601"/>
              </a:lnSpc>
            </a:pPr>
            <a:r>
              <a:rPr lang="en-US" sz="2364" spc="-47">
                <a:solidFill>
                  <a:srgbClr val="FFF0DD"/>
                </a:solidFill>
                <a:latin typeface="Kollektif Bold"/>
              </a:rPr>
              <a:t>concerns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DAF0sDJMkFQ</dc:identifier>
  <dcterms:modified xsi:type="dcterms:W3CDTF">2011-08-01T06:04:30Z</dcterms:modified>
  <cp:revision>1</cp:revision>
  <dc:title>TIS design thinking grp 10</dc:title>
</cp:coreProperties>
</file>